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4"/>
  </p:notesMasterIdLst>
  <p:handoutMasterIdLst>
    <p:handoutMasterId r:id="rId25"/>
  </p:handoutMasterIdLst>
  <p:sldIdLst>
    <p:sldId id="264" r:id="rId5"/>
    <p:sldId id="260" r:id="rId6"/>
    <p:sldId id="266" r:id="rId7"/>
    <p:sldId id="267" r:id="rId8"/>
    <p:sldId id="282" r:id="rId9"/>
    <p:sldId id="273" r:id="rId10"/>
    <p:sldId id="268" r:id="rId11"/>
    <p:sldId id="269" r:id="rId12"/>
    <p:sldId id="270" r:id="rId13"/>
    <p:sldId id="281" r:id="rId14"/>
    <p:sldId id="272" r:id="rId15"/>
    <p:sldId id="271" r:id="rId16"/>
    <p:sldId id="275" r:id="rId17"/>
    <p:sldId id="277" r:id="rId18"/>
    <p:sldId id="278" r:id="rId19"/>
    <p:sldId id="274" r:id="rId20"/>
    <p:sldId id="276" r:id="rId21"/>
    <p:sldId id="265"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7/27/2023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7/27/2023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7/27/2023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7/27/2023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7/27/2023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7/27/2023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7/27/2023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7/27/2023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Clients’ churn prediction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err="1"/>
              <a:t>Valentyn</a:t>
            </a:r>
            <a:r>
              <a:rPr lang="en-US" dirty="0"/>
              <a:t> </a:t>
            </a:r>
            <a:r>
              <a:rPr lang="en-US" dirty="0" err="1"/>
              <a:t>Burenkov</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Feature selection techniques comparison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p:txBody>
      </p:sp>
      <p:pic>
        <p:nvPicPr>
          <p:cNvPr id="1026" name="Picture 2">
            <a:extLst>
              <a:ext uri="{FF2B5EF4-FFF2-40B4-BE49-F238E27FC236}">
                <a16:creationId xmlns:a16="http://schemas.microsoft.com/office/drawing/2014/main" id="{80F4D1D4-3195-C0FC-94C0-76B769B4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487" y="1369394"/>
            <a:ext cx="7518762" cy="5185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A17FA3-2D00-91D1-C57E-82DDA287D23E}"/>
              </a:ext>
            </a:extLst>
          </p:cNvPr>
          <p:cNvSpPr txBox="1"/>
          <p:nvPr/>
        </p:nvSpPr>
        <p:spPr>
          <a:xfrm>
            <a:off x="4390008" y="884780"/>
            <a:ext cx="6098958" cy="369332"/>
          </a:xfrm>
          <a:prstGeom prst="rect">
            <a:avLst/>
          </a:prstGeom>
          <a:noFill/>
        </p:spPr>
        <p:txBody>
          <a:bodyPr wrap="square">
            <a:spAutoFit/>
          </a:bodyPr>
          <a:lstStyle/>
          <a:p>
            <a:r>
              <a:rPr lang="en-US" sz="1800" dirty="0"/>
              <a:t>Explain</a:t>
            </a:r>
            <a:endParaRPr lang="en-US" dirty="0"/>
          </a:p>
        </p:txBody>
      </p:sp>
    </p:spTree>
    <p:extLst>
      <p:ext uri="{BB962C8B-B14F-4D97-AF65-F5344CB8AC3E}">
        <p14:creationId xmlns:p14="http://schemas.microsoft.com/office/powerpoint/2010/main" val="83115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Telephone</a:t>
            </a:r>
            <a:br>
              <a:rPr lang="en-US" dirty="0"/>
            </a:br>
            <a:r>
              <a:rPr lang="en-US" dirty="0"/>
              <a:t>feature </a:t>
            </a:r>
            <a:br>
              <a:rPr lang="en-US" dirty="0"/>
            </a:br>
            <a:r>
              <a:rPr lang="en-US" dirty="0"/>
              <a:t>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8612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Check inbound calls from non-</a:t>
            </a:r>
            <a:r>
              <a:rPr lang="en-US" sz="2400" dirty="0" err="1"/>
              <a:t>vodafone</a:t>
            </a:r>
            <a:r>
              <a:rPr lang="en-US" sz="2400" dirty="0"/>
              <a:t> number in minutes</a:t>
            </a:r>
          </a:p>
          <a:p>
            <a:r>
              <a:rPr lang="en-US" sz="2400" dirty="0"/>
              <a:t>Check outbound calls to non-</a:t>
            </a:r>
            <a:r>
              <a:rPr lang="en-US" sz="2400" dirty="0" err="1"/>
              <a:t>vodafone</a:t>
            </a:r>
            <a:r>
              <a:rPr lang="en-US" sz="2400" dirty="0"/>
              <a:t> number in minutes</a:t>
            </a:r>
          </a:p>
          <a:p>
            <a:r>
              <a:rPr lang="en-US" sz="2400" dirty="0"/>
              <a:t>SMS from non-</a:t>
            </a:r>
            <a:r>
              <a:rPr lang="en-US" sz="2400" dirty="0" err="1"/>
              <a:t>vodafone</a:t>
            </a:r>
            <a:r>
              <a:rPr lang="en-US" sz="2400" dirty="0"/>
              <a:t> number count</a:t>
            </a:r>
          </a:p>
          <a:p>
            <a:r>
              <a:rPr lang="en-US" sz="2400" dirty="0"/>
              <a:t>SMS to non-</a:t>
            </a:r>
            <a:r>
              <a:rPr lang="en-US" sz="2400" dirty="0" err="1"/>
              <a:t>vodafone</a:t>
            </a:r>
            <a:r>
              <a:rPr lang="en-US" sz="2400" dirty="0"/>
              <a:t> number count</a:t>
            </a:r>
            <a:endParaRPr lang="uk-UA" sz="2400" dirty="0"/>
          </a:p>
          <a:p>
            <a:r>
              <a:rPr lang="en-US" sz="2400" dirty="0"/>
              <a:t>SMS to pawnshops, micro credit organizations</a:t>
            </a:r>
          </a:p>
          <a:p>
            <a:r>
              <a:rPr lang="en-US" sz="2400" dirty="0"/>
              <a:t>SMS from pawnshops, micro credit organizations</a:t>
            </a:r>
          </a:p>
          <a:p>
            <a:endParaRPr lang="en-US" sz="2400" dirty="0"/>
          </a:p>
          <a:p>
            <a:endParaRPr lang="en-US" sz="2400" dirty="0"/>
          </a:p>
          <a:p>
            <a:endParaRPr lang="en-US" sz="2400" dirty="0"/>
          </a:p>
          <a:p>
            <a:r>
              <a:rPr lang="en-US" sz="2400" dirty="0"/>
              <a:t>Total features taken to final mode: 0</a:t>
            </a:r>
          </a:p>
          <a:p>
            <a:endParaRPr lang="en-US" sz="2400" dirty="0"/>
          </a:p>
          <a:p>
            <a:endParaRPr lang="en-US" sz="2400" dirty="0"/>
          </a:p>
        </p:txBody>
      </p:sp>
    </p:spTree>
    <p:extLst>
      <p:ext uri="{BB962C8B-B14F-4D97-AF65-F5344CB8AC3E}">
        <p14:creationId xmlns:p14="http://schemas.microsoft.com/office/powerpoint/2010/main" val="316423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Application feature engineering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7"/>
            <a:ext cx="7315200" cy="5687163"/>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Total applications: 776 </a:t>
            </a:r>
          </a:p>
          <a:p>
            <a:pPr marL="0" indent="0">
              <a:buNone/>
            </a:pPr>
            <a:r>
              <a:rPr lang="en-US" sz="2000" dirty="0"/>
              <a:t>Total features taken to final mode: 9</a:t>
            </a:r>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Add the following information for every user for every application he is using.</a:t>
            </a:r>
          </a:p>
          <a:p>
            <a:pPr marL="0" indent="0">
              <a:buNone/>
            </a:pPr>
            <a:r>
              <a:rPr lang="en-US" sz="2400" dirty="0"/>
              <a:t>Explain</a:t>
            </a:r>
          </a:p>
        </p:txBody>
      </p:sp>
    </p:spTree>
    <p:extLst>
      <p:ext uri="{BB962C8B-B14F-4D97-AF65-F5344CB8AC3E}">
        <p14:creationId xmlns:p14="http://schemas.microsoft.com/office/powerpoint/2010/main" val="236448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Final feature set has</a:t>
            </a:r>
            <a:br>
              <a:rPr lang="en-US" dirty="0"/>
            </a:br>
            <a:r>
              <a:rPr lang="en-US" b="1" dirty="0"/>
              <a:t>32</a:t>
            </a:r>
            <a:r>
              <a:rPr lang="en-US" dirty="0"/>
              <a:t> features</a:t>
            </a:r>
            <a:br>
              <a:rPr lang="en-US" dirty="0"/>
            </a:br>
            <a:r>
              <a:rPr lang="en-US" dirty="0"/>
              <a:t>Top </a:t>
            </a:r>
            <a:r>
              <a:rPr lang="en-US" b="1" dirty="0"/>
              <a:t>15</a:t>
            </a:r>
            <a:br>
              <a:rPr lang="en-US" dirty="0"/>
            </a:b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0462A6B7-F08A-95E7-9327-2721C05ACD16}"/>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2050" name="Picture 2">
            <a:extLst>
              <a:ext uri="{FF2B5EF4-FFF2-40B4-BE49-F238E27FC236}">
                <a16:creationId xmlns:a16="http://schemas.microsoft.com/office/drawing/2014/main" id="{6B52BCD6-7F47-F4FE-DB18-62510C75B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02" y="615102"/>
            <a:ext cx="8127932" cy="561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18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Metrics</a:t>
            </a:r>
            <a:br>
              <a:rPr lang="en-US" dirty="0"/>
            </a:br>
            <a:r>
              <a:rPr lang="en-US" sz="2800" b="1" dirty="0"/>
              <a:t>Train AUC = 0.94</a:t>
            </a:r>
            <a:br>
              <a:rPr lang="en-US" sz="2800" b="1" dirty="0"/>
            </a:br>
            <a:r>
              <a:rPr lang="en-US" sz="2800" b="1" dirty="0"/>
              <a:t>Test AUC = 0.894</a:t>
            </a:r>
            <a:br>
              <a:rPr lang="en-US" sz="2800" b="1" dirty="0"/>
            </a:br>
            <a:r>
              <a:rPr lang="en-US" sz="2800" b="1" dirty="0"/>
              <a:t>simplify</a:t>
            </a:r>
            <a:endParaRPr lang="en-US" b="1" dirty="0"/>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716868" y="814086"/>
            <a:ext cx="7315200" cy="5323061"/>
          </a:xfrm>
        </p:spPr>
        <p:txBody>
          <a:bodyPr/>
          <a:lstStyle/>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8194" name="Picture 2">
            <a:extLst>
              <a:ext uri="{FF2B5EF4-FFF2-40B4-BE49-F238E27FC236}">
                <a16:creationId xmlns:a16="http://schemas.microsoft.com/office/drawing/2014/main" id="{895C1E81-5E34-09AB-E63C-C7842149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86" y="877171"/>
            <a:ext cx="3945236" cy="30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8385F2-DA08-9E31-0389-F1B1C81F8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2" y="877171"/>
            <a:ext cx="3865746" cy="29453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6">
            <a:extLst>
              <a:ext uri="{FF2B5EF4-FFF2-40B4-BE49-F238E27FC236}">
                <a16:creationId xmlns:a16="http://schemas.microsoft.com/office/drawing/2014/main" id="{11E88BF9-FD6B-E1E7-5D64-DE1B82DEF774}"/>
              </a:ext>
            </a:extLst>
          </p:cNvPr>
          <p:cNvSpPr txBox="1">
            <a:spLocks/>
          </p:cNvSpPr>
          <p:nvPr/>
        </p:nvSpPr>
        <p:spPr>
          <a:xfrm>
            <a:off x="7831668" y="4116864"/>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Precision-Recall (PR) </a:t>
            </a:r>
            <a:r>
              <a:rPr lang="en-US" sz="1800" b="0" i="0" dirty="0">
                <a:solidFill>
                  <a:srgbClr val="000000"/>
                </a:solidFill>
                <a:effectLst/>
                <a:latin typeface="Roboto" panose="02000000000000000000" pitchFamily="2" charset="0"/>
              </a:rPr>
              <a:t>curve is specifically tailored for the detection of rare events and is the metric that should be used when the positive class is of more interest than the negative one</a:t>
            </a:r>
            <a:endParaRPr lang="en-US" sz="1800" dirty="0"/>
          </a:p>
        </p:txBody>
      </p:sp>
      <p:sp>
        <p:nvSpPr>
          <p:cNvPr id="10" name="Content Placeholder 6">
            <a:extLst>
              <a:ext uri="{FF2B5EF4-FFF2-40B4-BE49-F238E27FC236}">
                <a16:creationId xmlns:a16="http://schemas.microsoft.com/office/drawing/2014/main" id="{634D4172-3CE6-9D70-4F53-DB25702DF2A4}"/>
              </a:ext>
            </a:extLst>
          </p:cNvPr>
          <p:cNvSpPr txBox="1">
            <a:spLocks/>
          </p:cNvSpPr>
          <p:nvPr/>
        </p:nvSpPr>
        <p:spPr>
          <a:xfrm>
            <a:off x="4021668" y="4152792"/>
            <a:ext cx="3754254" cy="344925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b="1" i="0" dirty="0">
                <a:solidFill>
                  <a:srgbClr val="000000"/>
                </a:solidFill>
                <a:effectLst/>
                <a:latin typeface="Roboto" panose="02000000000000000000" pitchFamily="2" charset="0"/>
              </a:rPr>
              <a:t>ROC</a:t>
            </a:r>
            <a:r>
              <a:rPr lang="en-US" sz="1800" b="0" i="0" dirty="0">
                <a:solidFill>
                  <a:srgbClr val="000000"/>
                </a:solidFill>
                <a:effectLst/>
                <a:latin typeface="Roboto" panose="02000000000000000000" pitchFamily="2" charset="0"/>
              </a:rPr>
              <a:t> curve answers the question of how well the model performs with no knowledge of the class imbalance, whilst the PR curve uses our estimated class imbalance baseline to inform us of how well our model performs, given the specific imbalance we provided it.</a:t>
            </a:r>
            <a:endParaRPr lang="en-US" sz="1800" dirty="0"/>
          </a:p>
        </p:txBody>
      </p:sp>
    </p:spTree>
    <p:extLst>
      <p:ext uri="{BB962C8B-B14F-4D97-AF65-F5344CB8AC3E}">
        <p14:creationId xmlns:p14="http://schemas.microsoft.com/office/powerpoint/2010/main" val="1730934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Probability</a:t>
            </a:r>
            <a:br>
              <a:rPr lang="en-US" dirty="0"/>
            </a:br>
            <a:r>
              <a:rPr lang="en-US" dirty="0"/>
              <a:t>distribution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9" name="Content Placeholder 6">
            <a:extLst>
              <a:ext uri="{FF2B5EF4-FFF2-40B4-BE49-F238E27FC236}">
                <a16:creationId xmlns:a16="http://schemas.microsoft.com/office/drawing/2014/main" id="{D469D393-2193-C093-D51A-9AC96D19D7DE}"/>
              </a:ext>
            </a:extLst>
          </p:cNvPr>
          <p:cNvSpPr txBox="1">
            <a:spLocks/>
          </p:cNvSpPr>
          <p:nvPr/>
        </p:nvSpPr>
        <p:spPr>
          <a:xfrm>
            <a:off x="4021668" y="858456"/>
            <a:ext cx="7467600" cy="59995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26" name="Picture 2">
            <a:extLst>
              <a:ext uri="{FF2B5EF4-FFF2-40B4-BE49-F238E27FC236}">
                <a16:creationId xmlns:a16="http://schemas.microsoft.com/office/drawing/2014/main" id="{B2652378-C8A5-9C0B-9C4A-14F2971B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862" y="2209270"/>
            <a:ext cx="7834406" cy="408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0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F1 based threshold selection</a:t>
            </a:r>
            <a:br>
              <a:rPr lang="en-US" dirty="0"/>
            </a:br>
            <a:r>
              <a:rPr lang="en-US" b="1" dirty="0"/>
              <a:t>0.23</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748430" y="5261659"/>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pic>
        <p:nvPicPr>
          <p:cNvPr id="10" name="Picture 9">
            <a:extLst>
              <a:ext uri="{FF2B5EF4-FFF2-40B4-BE49-F238E27FC236}">
                <a16:creationId xmlns:a16="http://schemas.microsoft.com/office/drawing/2014/main" id="{F008ED45-087E-59C1-1A65-F78D7858994D}"/>
              </a:ext>
            </a:extLst>
          </p:cNvPr>
          <p:cNvPicPr>
            <a:picLocks noChangeAspect="1"/>
          </p:cNvPicPr>
          <p:nvPr/>
        </p:nvPicPr>
        <p:blipFill>
          <a:blip r:embed="rId4"/>
          <a:stretch>
            <a:fillRect/>
          </a:stretch>
        </p:blipFill>
        <p:spPr>
          <a:xfrm>
            <a:off x="5123324" y="1072259"/>
            <a:ext cx="5064889" cy="5064889"/>
          </a:xfrm>
          <a:prstGeom prst="rect">
            <a:avLst/>
          </a:prstGeom>
        </p:spPr>
      </p:pic>
      <p:sp>
        <p:nvSpPr>
          <p:cNvPr id="11" name="Content Placeholder 6">
            <a:extLst>
              <a:ext uri="{FF2B5EF4-FFF2-40B4-BE49-F238E27FC236}">
                <a16:creationId xmlns:a16="http://schemas.microsoft.com/office/drawing/2014/main" id="{03D29CC2-2F93-DAA4-62EC-725B3EE51576}"/>
              </a:ext>
            </a:extLst>
          </p:cNvPr>
          <p:cNvSpPr txBox="1">
            <a:spLocks/>
          </p:cNvSpPr>
          <p:nvPr/>
        </p:nvSpPr>
        <p:spPr>
          <a:xfrm>
            <a:off x="3869268" y="5823928"/>
            <a:ext cx="7814679" cy="13847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50456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Expenses based threshold</a:t>
            </a:r>
            <a:br>
              <a:rPr lang="en-US" dirty="0"/>
            </a:br>
            <a:r>
              <a:rPr lang="en-US" b="1" dirty="0"/>
              <a:t>0.78</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69268" y="864108"/>
            <a:ext cx="7315200" cy="4397551"/>
          </a:xfrm>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sp>
        <p:nvSpPr>
          <p:cNvPr id="3" name="Content Placeholder 6">
            <a:extLst>
              <a:ext uri="{FF2B5EF4-FFF2-40B4-BE49-F238E27FC236}">
                <a16:creationId xmlns:a16="http://schemas.microsoft.com/office/drawing/2014/main" id="{7A2B8C1A-3D68-45E4-12C7-DAA31CBB10AD}"/>
              </a:ext>
            </a:extLst>
          </p:cNvPr>
          <p:cNvSpPr txBox="1">
            <a:spLocks/>
          </p:cNvSpPr>
          <p:nvPr/>
        </p:nvSpPr>
        <p:spPr>
          <a:xfrm>
            <a:off x="3869268" y="706056"/>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sz="2400" dirty="0"/>
          </a:p>
          <a:p>
            <a:endParaRPr lang="en-US" sz="2400" dirty="0"/>
          </a:p>
          <a:p>
            <a:endParaRPr lang="en-US" sz="2400" dirty="0"/>
          </a:p>
          <a:p>
            <a:endParaRPr lang="en-US" sz="2400" dirty="0"/>
          </a:p>
        </p:txBody>
      </p:sp>
      <p:sp>
        <p:nvSpPr>
          <p:cNvPr id="9" name="Content Placeholder 6">
            <a:extLst>
              <a:ext uri="{FF2B5EF4-FFF2-40B4-BE49-F238E27FC236}">
                <a16:creationId xmlns:a16="http://schemas.microsoft.com/office/drawing/2014/main" id="{5736A380-15F6-14B2-CD1F-FBBC135DB684}"/>
              </a:ext>
            </a:extLst>
          </p:cNvPr>
          <p:cNvSpPr txBox="1">
            <a:spLocks/>
          </p:cNvSpPr>
          <p:nvPr/>
        </p:nvSpPr>
        <p:spPr>
          <a:xfrm>
            <a:off x="3695728" y="4024462"/>
            <a:ext cx="7814679" cy="3117877"/>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dirty="0"/>
              <a:t>Expenses = TP* RETAIN + FP*RETAIN + FN*ADD_NEW</a:t>
            </a:r>
          </a:p>
          <a:p>
            <a:pPr marL="0" indent="0">
              <a:buNone/>
            </a:pPr>
            <a:r>
              <a:rPr lang="en-US" sz="2400" dirty="0"/>
              <a:t>Let’s assume that retain price is </a:t>
            </a:r>
            <a:r>
              <a:rPr lang="en-US" sz="2400" b="1" dirty="0"/>
              <a:t>50</a:t>
            </a:r>
            <a:r>
              <a:rPr lang="en-US" sz="2400" dirty="0"/>
              <a:t> UAH, add new client price (including missed income) is </a:t>
            </a:r>
            <a:r>
              <a:rPr lang="en-US" sz="2400" b="1" dirty="0"/>
              <a:t>4000</a:t>
            </a:r>
            <a:r>
              <a:rPr lang="en-US" sz="2400" dirty="0"/>
              <a:t> UAH.</a:t>
            </a:r>
          </a:p>
          <a:p>
            <a:pPr marL="0" indent="0">
              <a:buNone/>
            </a:pPr>
            <a:r>
              <a:rPr lang="en-US" sz="2400" dirty="0"/>
              <a:t>F1 price: 14_573_400 UAH</a:t>
            </a:r>
          </a:p>
          <a:p>
            <a:pPr marL="0" indent="0">
              <a:buNone/>
            </a:pPr>
            <a:r>
              <a:rPr lang="en-US" sz="2400" dirty="0"/>
              <a:t>Price based: 3_734_400 UAH</a:t>
            </a:r>
          </a:p>
          <a:p>
            <a:pPr marL="0" indent="0">
              <a:buNone/>
            </a:pPr>
            <a:r>
              <a:rPr lang="en-US" sz="2400" dirty="0"/>
              <a:t>Do nothing: 38_344_000 UAH</a:t>
            </a:r>
          </a:p>
          <a:p>
            <a:pPr marL="0" indent="0">
              <a:buNone/>
            </a:pPr>
            <a:endParaRPr lang="en-US" sz="2400" dirty="0"/>
          </a:p>
          <a:p>
            <a:pPr marL="0" indent="0">
              <a:buNone/>
            </a:pPr>
            <a:r>
              <a:rPr lang="en-US" sz="2400" dirty="0"/>
              <a:t>  </a:t>
            </a:r>
          </a:p>
        </p:txBody>
      </p:sp>
      <p:pic>
        <p:nvPicPr>
          <p:cNvPr id="9220" name="Picture 4">
            <a:extLst>
              <a:ext uri="{FF2B5EF4-FFF2-40B4-BE49-F238E27FC236}">
                <a16:creationId xmlns:a16="http://schemas.microsoft.com/office/drawing/2014/main" id="{F8E69A36-D091-86A1-DFD2-AF2C00DA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69" y="508644"/>
            <a:ext cx="4008699" cy="31178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D7CB8B0-8140-A765-428F-7A8F1B3A8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68" y="608300"/>
            <a:ext cx="3850841" cy="31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1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chor="t">
            <a:normAutofit/>
          </a:bodyPr>
          <a:lstStyle/>
          <a:p>
            <a:pPr algn="ctr"/>
            <a:r>
              <a:rPr lang="en-US" dirty="0"/>
              <a:t>SHAP</a:t>
            </a:r>
            <a:br>
              <a:rPr lang="en-US" dirty="0"/>
            </a:br>
            <a:br>
              <a:rPr lang="en-US" dirty="0"/>
            </a:br>
            <a:r>
              <a:rPr lang="en-US" sz="1800" dirty="0"/>
              <a:t>1) App 240 less using – churn</a:t>
            </a:r>
            <a:br>
              <a:rPr lang="en-US" sz="1800" dirty="0"/>
            </a:br>
            <a:r>
              <a:rPr lang="en-US" sz="1800" dirty="0"/>
              <a:t>2) App 897 less traffic – churn</a:t>
            </a:r>
            <a:br>
              <a:rPr lang="en-US" sz="1800" dirty="0"/>
            </a:br>
            <a:r>
              <a:rPr lang="en-US" sz="1800" dirty="0"/>
              <a:t>3) App 677 more events – churn</a:t>
            </a:r>
            <a:br>
              <a:rPr lang="en-US" sz="1800" dirty="0"/>
            </a:br>
            <a:r>
              <a:rPr lang="en-US" sz="1800" dirty="0"/>
              <a:t>4) More 3G – churn </a:t>
            </a:r>
            <a:br>
              <a:rPr lang="en-US" sz="1800" dirty="0"/>
            </a:br>
            <a:r>
              <a:rPr lang="en-US" sz="1800" dirty="0"/>
              <a:t>5) Number of incoming </a:t>
            </a:r>
            <a:r>
              <a:rPr lang="en-US" sz="1800" dirty="0" err="1"/>
              <a:t>sms</a:t>
            </a:r>
            <a:r>
              <a:rPr lang="en-US" sz="1800" dirty="0"/>
              <a:t> increase – churn</a:t>
            </a:r>
            <a:br>
              <a:rPr lang="en-US" sz="1800" dirty="0"/>
            </a:br>
            <a:br>
              <a:rPr lang="en-US" sz="1800" dirty="0"/>
            </a:br>
            <a:r>
              <a:rPr lang="en-US" sz="1800" dirty="0"/>
              <a:t>to another slide</a:t>
            </a:r>
            <a:br>
              <a:rPr lang="en-US" sz="1800" dirty="0"/>
            </a:br>
            <a:endParaRPr lang="en-US" dirty="0"/>
          </a:p>
        </p:txBody>
      </p:sp>
      <p:pic>
        <p:nvPicPr>
          <p:cNvPr id="1026" name="Picture 2">
            <a:extLst>
              <a:ext uri="{FF2B5EF4-FFF2-40B4-BE49-F238E27FC236}">
                <a16:creationId xmlns:a16="http://schemas.microsoft.com/office/drawing/2014/main" id="{12736827-3768-830E-B65C-27ACA09F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18" y="771180"/>
            <a:ext cx="8006681" cy="53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Future</a:t>
            </a:r>
            <a:br>
              <a:rPr lang="en-US" dirty="0"/>
            </a:br>
            <a:r>
              <a:rPr lang="en-US" dirty="0"/>
              <a:t>enhancements</a:t>
            </a:r>
            <a:br>
              <a:rPr lang="en-US"/>
            </a:br>
            <a:r>
              <a:rPr lang="en-US"/>
              <a:t>non-technical</a:t>
            </a:r>
            <a:endParaRPr lang="en-US" dirty="0"/>
          </a:p>
        </p:txBody>
      </p:sp>
      <p:sp>
        <p:nvSpPr>
          <p:cNvPr id="3" name="Content Placeholder 6">
            <a:extLst>
              <a:ext uri="{FF2B5EF4-FFF2-40B4-BE49-F238E27FC236}">
                <a16:creationId xmlns:a16="http://schemas.microsoft.com/office/drawing/2014/main" id="{8C11DADC-3D91-466E-3FA8-80AE88DE87FE}"/>
              </a:ext>
            </a:extLst>
          </p:cNvPr>
          <p:cNvSpPr txBox="1">
            <a:spLocks/>
          </p:cNvSpPr>
          <p:nvPr/>
        </p:nvSpPr>
        <p:spPr>
          <a:xfrm>
            <a:off x="3691715" y="708882"/>
            <a:ext cx="7467600" cy="543109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t>Use model ensembles</a:t>
            </a:r>
          </a:p>
          <a:p>
            <a:r>
              <a:rPr lang="en-US" sz="2400" dirty="0"/>
              <a:t>Use models of different types </a:t>
            </a:r>
            <a:endParaRPr lang="uk-UA" sz="2400" dirty="0"/>
          </a:p>
          <a:p>
            <a:r>
              <a:rPr lang="en-US" sz="2400" dirty="0"/>
              <a:t>Generate another features from telephones dataset</a:t>
            </a:r>
          </a:p>
          <a:p>
            <a:r>
              <a:rPr lang="en-US" sz="2400" dirty="0"/>
              <a:t>Analysis  where model makes wrong predictions</a:t>
            </a:r>
          </a:p>
          <a:p>
            <a:endParaRPr lang="en-US" sz="2400" dirty="0"/>
          </a:p>
          <a:p>
            <a:endParaRPr lang="en-US" sz="2400" dirty="0"/>
          </a:p>
          <a:p>
            <a:endParaRPr lang="en-US" sz="2400" dirty="0"/>
          </a:p>
        </p:txBody>
      </p:sp>
    </p:spTree>
    <p:extLst>
      <p:ext uri="{BB962C8B-B14F-4D97-AF65-F5344CB8AC3E}">
        <p14:creationId xmlns:p14="http://schemas.microsoft.com/office/powerpoint/2010/main" val="42566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Aim of the model</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ormAutofit/>
          </a:bodyPr>
          <a:lstStyle/>
          <a:p>
            <a:r>
              <a:rPr lang="en-US" sz="2800" b="1" dirty="0"/>
              <a:t> Business goal</a:t>
            </a:r>
          </a:p>
          <a:p>
            <a:pPr marL="0" indent="0">
              <a:buNone/>
            </a:pPr>
            <a:r>
              <a:rPr lang="en-US" sz="2800" dirty="0"/>
              <a:t>To retain clients before 2 months of their actual churn </a:t>
            </a:r>
            <a:r>
              <a:rPr lang="uk-UA" sz="2800" dirty="0"/>
              <a:t>(</a:t>
            </a:r>
            <a:r>
              <a:rPr lang="en-US" sz="2800" dirty="0"/>
              <a:t>no incoming events, no outgoing events, no paid events) </a:t>
            </a:r>
          </a:p>
          <a:p>
            <a:r>
              <a:rPr lang="en-US" sz="2800" b="1" dirty="0"/>
              <a:t>Task </a:t>
            </a:r>
          </a:p>
          <a:p>
            <a:pPr marL="0" indent="0">
              <a:buNone/>
            </a:pPr>
            <a:r>
              <a:rPr lang="en-US" sz="2800" dirty="0"/>
              <a:t>To detect clients that will churn in 2 month</a:t>
            </a:r>
          </a:p>
          <a:p>
            <a:r>
              <a:rPr lang="en-US" sz="2800" b="1" dirty="0"/>
              <a:t>Task type</a:t>
            </a:r>
          </a:p>
          <a:p>
            <a:pPr marL="0" indent="0">
              <a:buNone/>
            </a:pPr>
            <a:r>
              <a:rPr lang="en-US" sz="2800" dirty="0"/>
              <a:t>Binary classification</a:t>
            </a:r>
          </a:p>
          <a:p>
            <a:pPr marL="0" indent="0">
              <a:buNone/>
            </a:pPr>
            <a:endParaRPr lang="en-US" sz="1800" dirty="0"/>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Business</a:t>
            </a:r>
            <a:br>
              <a:rPr lang="en-US" dirty="0"/>
            </a:br>
            <a:r>
              <a:rPr lang="en-US" dirty="0"/>
              <a:t>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nchor="t" anchorCtr="0"/>
          <a:lstStyle/>
          <a:p>
            <a:pPr marL="0" indent="0">
              <a:buNone/>
            </a:pPr>
            <a:r>
              <a:rPr lang="uk-UA" sz="2800" dirty="0"/>
              <a:t>1) </a:t>
            </a:r>
            <a:r>
              <a:rPr lang="en-US" sz="2800" dirty="0"/>
              <a:t>Enhanced understanding of </a:t>
            </a:r>
            <a:r>
              <a:rPr lang="en-US" sz="2800"/>
              <a:t>the client’s </a:t>
            </a:r>
            <a:r>
              <a:rPr lang="en-US" sz="2800" dirty="0"/>
              <a:t>future behavior</a:t>
            </a:r>
          </a:p>
          <a:p>
            <a:pPr marL="0" indent="0">
              <a:buNone/>
            </a:pPr>
            <a:r>
              <a:rPr lang="uk-UA" sz="2800" dirty="0"/>
              <a:t>2) </a:t>
            </a:r>
            <a:r>
              <a:rPr lang="en-US" sz="2800" dirty="0"/>
              <a:t>Marketing companies, intended to retain the client</a:t>
            </a:r>
            <a:endParaRPr lang="uk-UA" sz="2800" dirty="0"/>
          </a:p>
          <a:p>
            <a:pPr marL="0" indent="0">
              <a:buNone/>
            </a:pPr>
            <a:r>
              <a:rPr lang="uk-UA" sz="2800" dirty="0"/>
              <a:t>3) </a:t>
            </a:r>
            <a:r>
              <a:rPr lang="en-US" sz="2800" dirty="0"/>
              <a:t>Income prediction</a:t>
            </a:r>
            <a:endParaRPr lang="uk-UA" sz="28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7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Input data description</a:t>
            </a:r>
          </a:p>
          <a:p>
            <a:pPr marL="0" indent="0">
              <a:buNone/>
            </a:pPr>
            <a:r>
              <a:rPr lang="en-US" dirty="0"/>
              <a:t>General information about clients (300_000 rows, </a:t>
            </a:r>
            <a:r>
              <a:rPr lang="uk-UA" dirty="0"/>
              <a:t>816</a:t>
            </a:r>
            <a:r>
              <a:rPr lang="en-US" dirty="0"/>
              <a:t> characteristics)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8" name="Picture 4">
            <a:extLst>
              <a:ext uri="{FF2B5EF4-FFF2-40B4-BE49-F238E27FC236}">
                <a16:creationId xmlns:a16="http://schemas.microsoft.com/office/drawing/2014/main" id="{5DBE190E-36FC-FCDD-0EF0-48E1D9C69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93" y="1961659"/>
            <a:ext cx="7297965" cy="401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Input data understanding</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95614" y="3970746"/>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a:xfrm>
            <a:off x="3857693" y="672883"/>
            <a:ext cx="7315200" cy="5443832"/>
          </a:xfrm>
        </p:spPr>
        <p:txBody>
          <a:bodyPr anchor="t">
            <a:normAutofit/>
          </a:bodyPr>
          <a:lstStyle/>
          <a:p>
            <a:pPr marL="0" indent="0">
              <a:buNone/>
            </a:pPr>
            <a:r>
              <a:rPr lang="en-US" sz="2800" b="1" dirty="0"/>
              <a:t>Input data description</a:t>
            </a:r>
          </a:p>
          <a:p>
            <a:pPr marL="0" indent="0">
              <a:buNone/>
            </a:pPr>
            <a:r>
              <a:rPr lang="en-US" dirty="0"/>
              <a:t>Information about clients calls (1_340_788  rows, 8 characteristics, average number of calls per number 4.83)</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41701497-4592-7792-4B92-6E61D75A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84" y="1874853"/>
            <a:ext cx="444817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Is dataset balanced</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7262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5122" name="Picture 2">
            <a:extLst>
              <a:ext uri="{FF2B5EF4-FFF2-40B4-BE49-F238E27FC236}">
                <a16:creationId xmlns:a16="http://schemas.microsoft.com/office/drawing/2014/main" id="{D8E0252F-2765-FB79-941B-1233E9F2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514" y="1385918"/>
            <a:ext cx="6862708" cy="49036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AE3E7D76-C6A6-BAB5-F108-E916E15F10EE}"/>
              </a:ext>
            </a:extLst>
          </p:cNvPr>
          <p:cNvSpPr txBox="1">
            <a:spLocks/>
          </p:cNvSpPr>
          <p:nvPr/>
        </p:nvSpPr>
        <p:spPr>
          <a:xfrm>
            <a:off x="9083075" y="884780"/>
            <a:ext cx="1141765" cy="86423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2400" b="1" dirty="0"/>
              <a:t>94%</a:t>
            </a:r>
          </a:p>
          <a:p>
            <a:endParaRPr lang="en-US" sz="2400" dirty="0"/>
          </a:p>
          <a:p>
            <a:endParaRPr lang="en-US" sz="2400" dirty="0"/>
          </a:p>
          <a:p>
            <a:endParaRPr lang="en-US" sz="2400" dirty="0"/>
          </a:p>
        </p:txBody>
      </p:sp>
      <p:sp>
        <p:nvSpPr>
          <p:cNvPr id="5" name="Content Placeholder 6">
            <a:extLst>
              <a:ext uri="{FF2B5EF4-FFF2-40B4-BE49-F238E27FC236}">
                <a16:creationId xmlns:a16="http://schemas.microsoft.com/office/drawing/2014/main" id="{243213F8-EB43-23CB-5C26-5C7A34A5CACD}"/>
              </a:ext>
            </a:extLst>
          </p:cNvPr>
          <p:cNvSpPr txBox="1">
            <a:spLocks/>
          </p:cNvSpPr>
          <p:nvPr/>
        </p:nvSpPr>
        <p:spPr>
          <a:xfrm>
            <a:off x="5922652" y="884780"/>
            <a:ext cx="1259440" cy="9692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6%</a:t>
            </a:r>
          </a:p>
          <a:p>
            <a:endParaRPr lang="en-US" sz="2400" dirty="0"/>
          </a:p>
          <a:p>
            <a:endParaRPr lang="en-US" sz="2400" dirty="0"/>
          </a:p>
          <a:p>
            <a:endParaRPr lang="en-US" sz="2400" dirty="0"/>
          </a:p>
        </p:txBody>
      </p:sp>
    </p:spTree>
    <p:extLst>
      <p:ext uri="{BB962C8B-B14F-4D97-AF65-F5344CB8AC3E}">
        <p14:creationId xmlns:p14="http://schemas.microsoft.com/office/powerpoint/2010/main" val="41371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Algorithm</a:t>
            </a:r>
            <a:br>
              <a:rPr lang="en-US" dirty="0"/>
            </a:br>
            <a:r>
              <a:rPr lang="en-US" dirty="0"/>
              <a:t>selection</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200305" y="4103911"/>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3869268" y="706056"/>
            <a:ext cx="7467600" cy="5431092"/>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US" sz="4800" b="1" dirty="0" err="1"/>
              <a:t>LightGBM</a:t>
            </a:r>
            <a:endParaRPr lang="en-US" sz="4800" b="1" dirty="0"/>
          </a:p>
          <a:p>
            <a:r>
              <a:rPr lang="en-US" sz="2800" dirty="0"/>
              <a:t>Gives best AUC by default (add comparison between models)</a:t>
            </a:r>
          </a:p>
          <a:p>
            <a:r>
              <a:rPr lang="en-US" sz="2800" dirty="0"/>
              <a:t>Faster training speed and higher efficiency.</a:t>
            </a:r>
          </a:p>
          <a:p>
            <a:r>
              <a:rPr lang="en-US" sz="2800" dirty="0"/>
              <a:t>Lower memory usage  . (change for non-technical)</a:t>
            </a:r>
          </a:p>
          <a:p>
            <a:endParaRPr lang="en-US" sz="2800" dirty="0"/>
          </a:p>
          <a:p>
            <a:r>
              <a:rPr lang="en-US" sz="2800" dirty="0"/>
              <a:t>Better accuracy. . (change for non-technical)</a:t>
            </a:r>
          </a:p>
          <a:p>
            <a:endParaRPr lang="en-US" sz="2800" dirty="0"/>
          </a:p>
          <a:p>
            <a:r>
              <a:rPr lang="en-US" sz="2800" dirty="0"/>
              <a:t>Support of parallel, distributed, and GPU learning. (change for non-technical)</a:t>
            </a:r>
          </a:p>
          <a:p>
            <a:r>
              <a:rPr lang="en-US" sz="2800" dirty="0"/>
              <a:t>Capable of handling large-scale data.</a:t>
            </a:r>
          </a:p>
          <a:p>
            <a:pPr marL="0" indent="0">
              <a:buFont typeface="Wingdings 2" pitchFamily="18" charset="2"/>
              <a:buNone/>
            </a:pPr>
            <a:endParaRPr lang="en-US" sz="1800" dirty="0"/>
          </a:p>
        </p:txBody>
      </p:sp>
    </p:spTree>
    <p:extLst>
      <p:ext uri="{BB962C8B-B14F-4D97-AF65-F5344CB8AC3E}">
        <p14:creationId xmlns:p14="http://schemas.microsoft.com/office/powerpoint/2010/main" val="311773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Iterative</a:t>
            </a:r>
            <a:br>
              <a:rPr lang="en-US" dirty="0"/>
            </a:br>
            <a:r>
              <a:rPr lang="en-US" dirty="0"/>
              <a:t>feature</a:t>
            </a:r>
            <a:br>
              <a:rPr lang="en-US" dirty="0"/>
            </a:br>
            <a:r>
              <a:rPr lang="en-US" dirty="0"/>
              <a:t>selection flow chart</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2553" y="4757824"/>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8" name="Picture 17">
            <a:extLst>
              <a:ext uri="{FF2B5EF4-FFF2-40B4-BE49-F238E27FC236}">
                <a16:creationId xmlns:a16="http://schemas.microsoft.com/office/drawing/2014/main" id="{8A1D1E6E-925D-800E-E3DC-A9DFA2FF9C30}"/>
              </a:ext>
            </a:extLst>
          </p:cNvPr>
          <p:cNvPicPr>
            <a:picLocks noChangeAspect="1"/>
          </p:cNvPicPr>
          <p:nvPr/>
        </p:nvPicPr>
        <p:blipFill>
          <a:blip r:embed="rId4"/>
          <a:stretch>
            <a:fillRect/>
          </a:stretch>
        </p:blipFill>
        <p:spPr>
          <a:xfrm>
            <a:off x="6356861" y="523422"/>
            <a:ext cx="4053068" cy="5802012"/>
          </a:xfrm>
          <a:prstGeom prst="rect">
            <a:avLst/>
          </a:prstGeom>
        </p:spPr>
      </p:pic>
    </p:spTree>
    <p:extLst>
      <p:ext uri="{BB962C8B-B14F-4D97-AF65-F5344CB8AC3E}">
        <p14:creationId xmlns:p14="http://schemas.microsoft.com/office/powerpoint/2010/main" val="26130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Number of features vs AUC</a:t>
            </a:r>
          </a:p>
        </p:txBody>
      </p:sp>
      <p:sp>
        <p:nvSpPr>
          <p:cNvPr id="4" name="Rectangle 3" descr="Medical">
            <a:extLst>
              <a:ext uri="{FF2B5EF4-FFF2-40B4-BE49-F238E27FC236}">
                <a16:creationId xmlns:a16="http://schemas.microsoft.com/office/drawing/2014/main" id="{337C9E29-AE9A-5237-89B3-4CC7FB93B2D0}"/>
              </a:ext>
            </a:extLst>
          </p:cNvPr>
          <p:cNvSpPr/>
          <p:nvPr/>
        </p:nvSpPr>
        <p:spPr>
          <a:xfrm>
            <a:off x="1323066" y="4595779"/>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6">
            <a:extLst>
              <a:ext uri="{FF2B5EF4-FFF2-40B4-BE49-F238E27FC236}">
                <a16:creationId xmlns:a16="http://schemas.microsoft.com/office/drawing/2014/main" id="{5BD1F276-156D-A35B-0FB4-0C9C99236D2C}"/>
              </a:ext>
            </a:extLst>
          </p:cNvPr>
          <p:cNvSpPr>
            <a:spLocks noGrp="1"/>
          </p:cNvSpPr>
          <p:nvPr>
            <p:ph idx="1"/>
          </p:nvPr>
        </p:nvSpPr>
        <p:spPr/>
        <p:txBody>
          <a:bodyPr/>
          <a:lstStyle/>
          <a:p>
            <a:pPr marL="0" indent="0">
              <a:buNone/>
            </a:pPr>
            <a:endParaRPr lang="en-US" b="1" dirty="0"/>
          </a:p>
          <a:p>
            <a:pPr marL="0" indent="0">
              <a:buNone/>
            </a:pPr>
            <a:endParaRPr lang="en-US" dirty="0"/>
          </a:p>
        </p:txBody>
      </p:sp>
      <p:sp>
        <p:nvSpPr>
          <p:cNvPr id="6" name="Content Placeholder 6">
            <a:extLst>
              <a:ext uri="{FF2B5EF4-FFF2-40B4-BE49-F238E27FC236}">
                <a16:creationId xmlns:a16="http://schemas.microsoft.com/office/drawing/2014/main" id="{3575F70F-1414-275F-62A7-8F35F73DEE4A}"/>
              </a:ext>
            </a:extLst>
          </p:cNvPr>
          <p:cNvSpPr txBox="1">
            <a:spLocks/>
          </p:cNvSpPr>
          <p:nvPr/>
        </p:nvSpPr>
        <p:spPr>
          <a:xfrm>
            <a:off x="4021668" y="1016508"/>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US" sz="1800" dirty="0"/>
          </a:p>
        </p:txBody>
      </p:sp>
      <p:pic>
        <p:nvPicPr>
          <p:cNvPr id="1026" name="Picture 2">
            <a:extLst>
              <a:ext uri="{FF2B5EF4-FFF2-40B4-BE49-F238E27FC236}">
                <a16:creationId xmlns:a16="http://schemas.microsoft.com/office/drawing/2014/main" id="{4540157B-5062-CEC7-C0DD-39F753FB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668" y="1188358"/>
            <a:ext cx="6598386" cy="494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304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2957</TotalTime>
  <Words>535</Words>
  <Application>Microsoft Office PowerPoint</Application>
  <PresentationFormat>Widescreen</PresentationFormat>
  <Paragraphs>123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Corbel</vt:lpstr>
      <vt:lpstr>Roboto</vt:lpstr>
      <vt:lpstr>Wingdings 2</vt:lpstr>
      <vt:lpstr>Frame</vt:lpstr>
      <vt:lpstr>Clients’ churn prediction</vt:lpstr>
      <vt:lpstr>Aim of the model</vt:lpstr>
      <vt:lpstr>Business understanding</vt:lpstr>
      <vt:lpstr>Input data understanding</vt:lpstr>
      <vt:lpstr>Input data understanding</vt:lpstr>
      <vt:lpstr>Is dataset balanced</vt:lpstr>
      <vt:lpstr>Algorithm selection</vt:lpstr>
      <vt:lpstr>Iterative feature selection flow chart</vt:lpstr>
      <vt:lpstr>Number of features vs AUC</vt:lpstr>
      <vt:lpstr>Feature selection techniques comparison</vt:lpstr>
      <vt:lpstr>Telephone feature  engineering</vt:lpstr>
      <vt:lpstr>Application feature engineering</vt:lpstr>
      <vt:lpstr>Final feature set has 32 features Top 15 </vt:lpstr>
      <vt:lpstr>Metrics Train AUC = 0.94 Test AUC = 0.894 simplify</vt:lpstr>
      <vt:lpstr>Probability distribution</vt:lpstr>
      <vt:lpstr>F1 based threshold selection 0.23</vt:lpstr>
      <vt:lpstr>Expenses based threshold 0.78</vt:lpstr>
      <vt:lpstr>SHAP  1) App 240 less using – churn 2) App 897 less traffic – churn 3) App 677 more events – churn 4) More 3G – churn  5) Number of incoming sms increase – churn  to another slide </vt:lpstr>
      <vt:lpstr>Future enhancements non-technical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dc:title>
  <dc:creator>vburenkov vburenkov</dc:creator>
  <cp:lastModifiedBy>vburenkov vburenkov</cp:lastModifiedBy>
  <cp:revision>227</cp:revision>
  <dcterms:created xsi:type="dcterms:W3CDTF">2023-07-18T21:29:06Z</dcterms:created>
  <dcterms:modified xsi:type="dcterms:W3CDTF">2023-07-26T22:17:33Z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